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commentAuthors.xml" ContentType="application/vnd.openxmlformats-officedocument.presentationml.commentAuthor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4" r:id="rId2"/>
    <p:sldId id="266" r:id="rId3"/>
    <p:sldId id="280" r:id="rId4"/>
    <p:sldId id="273" r:id="rId5"/>
    <p:sldId id="270" r:id="rId6"/>
    <p:sldId id="272" r:id="rId7"/>
    <p:sldId id="274" r:id="rId8"/>
    <p:sldId id="275" r:id="rId9"/>
    <p:sldId id="276" r:id="rId10"/>
    <p:sldId id="277" r:id="rId11"/>
    <p:sldId id="279" r:id="rId12"/>
    <p:sldId id="278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220 TJLI" initials="ST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225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12777"/>
            <a:ext cx="10363200" cy="1440160"/>
          </a:xfrm>
        </p:spPr>
        <p:txBody>
          <a:bodyPr>
            <a:normAutofit/>
          </a:bodyPr>
          <a:lstStyle>
            <a:lvl1pPr>
              <a:defRPr sz="4000">
                <a:solidFill>
                  <a:srgbClr val="E61C0E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r>
              <a:rPr lang="en-US" altLang="zh-TW" dirty="0" smtClean="0"/>
              <a:t>Click to edit Master title style</a:t>
            </a:r>
            <a:endParaRPr lang="zh-TW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501008"/>
            <a:ext cx="8534400" cy="576064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 dirty="0" smtClean="0"/>
              <a:t>Click to edit Master subtitle style</a:t>
            </a:r>
            <a:endParaRPr lang="zh-TW" alt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9552517" y="6356351"/>
            <a:ext cx="2554816" cy="365125"/>
          </a:xfrm>
        </p:spPr>
        <p:txBody>
          <a:bodyPr/>
          <a:lstStyle>
            <a:lvl1pPr algn="ctr">
              <a:defRPr b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E221FDA5-4913-4A51-91E7-05A934752427}" type="datetime1">
              <a:rPr lang="zh-TW" altLang="en-US"/>
              <a:pPr>
                <a:defRPr/>
              </a:pPr>
              <a:t>2022/9/27</a:t>
            </a:fld>
            <a:endParaRPr lang="zh-TW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552518" y="5949951"/>
            <a:ext cx="2516716" cy="365125"/>
          </a:xfrm>
          <a:prstGeom prst="rect">
            <a:avLst/>
          </a:prstGeom>
        </p:spPr>
        <p:txBody>
          <a:bodyPr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kumimoji="0" sz="1800" b="1"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zh-TW" altLang="en-US"/>
              <a:t>報告人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D0D0D"/>
                </a:solidFill>
              </a:defRPr>
            </a:lvl1pPr>
          </a:lstStyle>
          <a:p>
            <a:pPr>
              <a:defRPr/>
            </a:pPr>
            <a:fld id="{94BD76B1-268C-4664-A078-4BE2F7A3F49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5043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F3007F-9867-4E71-9457-F9B40BEED51D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4B27C4-9549-49AD-BC63-2389C85974E3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4832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069780-4706-4FA6-B333-78776DEE293E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121B4D-7129-432E-9513-AEC3927D9E6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7208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標題及文字在物件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368800" y="381000"/>
            <a:ext cx="7416800" cy="1066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12800" y="1752600"/>
            <a:ext cx="11074400" cy="20574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12800" y="3962400"/>
            <a:ext cx="11074400" cy="20574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ea typeface="新細明體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62409A-50A4-46D0-9ADD-02286B37D51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6152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42950" indent="-285750">
              <a:spcBef>
                <a:spcPts val="1000"/>
              </a:spcBef>
              <a:buFont typeface="Arial" pitchFamily="34" charset="0"/>
              <a:buChar char="•"/>
              <a:defRPr/>
            </a:lvl2pPr>
            <a:lvl3pPr>
              <a:spcBef>
                <a:spcPts val="1000"/>
              </a:spcBef>
              <a:defRPr/>
            </a:lvl3pPr>
            <a:lvl4pPr marL="1714500" indent="-342900">
              <a:spcBef>
                <a:spcPts val="1000"/>
              </a:spcBef>
              <a:buFont typeface="Calibri" pitchFamily="34" charset="0"/>
              <a:buChar char="»"/>
              <a:defRPr/>
            </a:lvl4pPr>
            <a:lvl5pPr marL="2057400" indent="-228600">
              <a:spcBef>
                <a:spcPts val="1000"/>
              </a:spcBef>
              <a:buFont typeface="Arial" pitchFamily="34" charset="0"/>
              <a:buChar char="»"/>
              <a:defRPr/>
            </a:lvl5pPr>
          </a:lstStyle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  <a:p>
            <a:pPr lvl="4"/>
            <a:r>
              <a:rPr lang="en-US" altLang="zh-TW" dirty="0" smtClean="0"/>
              <a:t>Fifth level</a:t>
            </a:r>
            <a:endParaRPr lang="zh-TW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9EF612-A469-4864-883A-A4515CAF4093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C1670-E222-4008-A677-BF2355169CB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5130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A86172-722A-40AD-BD5B-EA8465EE8738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7E9BB0-6F7D-42D6-9CFF-AF11797AA75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8050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Click to edit Master title style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69E863-23A8-440E-9F62-6B0BA33032FA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89E59D-A9EE-4D25-8957-605BB08CCF7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8051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40DE6C-8022-43EC-9E88-A5BBDEC5A7DC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5E3815-8323-48D3-B80C-FC35C69FBDA7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513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0690E8-17D6-478D-9EAA-90591D66F8B8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11F0FF-0641-4F8E-80E1-EE34050B08E5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514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6B3463-8F28-41B8-BBB9-541B02F18C5A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44664A-BD87-4880-B4CB-1B3D6696D27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522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2524E-3BA4-4F6F-9A79-6533F26074D9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317E62-2152-44F1-8560-AF09FE1739B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4963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043607-0D28-4EDE-84FF-59073732FF3B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BCA9E0-86AD-468A-AC10-B295404C77C5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1297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4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  <a:endParaRPr lang="zh-TW" altLang="en-US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E85110D-5F7F-4583-8995-9661AA01D3D1}" type="datetime1">
              <a:rPr lang="zh-TW" altLang="en-US"/>
              <a:pPr>
                <a:defRPr/>
              </a:pPr>
              <a:t>2022/9/27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7167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200">
                <a:solidFill>
                  <a:srgbClr val="7F7F7F"/>
                </a:solidFill>
              </a:defRPr>
            </a:lvl1pPr>
          </a:lstStyle>
          <a:p>
            <a:pPr>
              <a:defRPr/>
            </a:pPr>
            <a:fld id="{98863CE7-7268-48D1-B620-65C89E69E209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9081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rgbClr val="D006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rgbClr val="D00600"/>
          </a:solidFill>
          <a:latin typeface="Calibri" pitchFamily="34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D00600"/>
        </a:buClr>
        <a:buFont typeface="Arial" panose="020B0604020202020204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209800" y="1412876"/>
            <a:ext cx="7772400" cy="1439863"/>
          </a:xfrm>
        </p:spPr>
        <p:txBody>
          <a:bodyPr/>
          <a:lstStyle/>
          <a:p>
            <a:pPr>
              <a:defRPr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第六次新人週報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9552518" y="5511453"/>
            <a:ext cx="2516716" cy="803624"/>
          </a:xfrm>
        </p:spPr>
        <p:txBody>
          <a:bodyPr/>
          <a:lstStyle/>
          <a:p>
            <a:pPr>
              <a:defRPr/>
            </a:pPr>
            <a:r>
              <a:rPr lang="zh-TW" altLang="en-US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報告人</a:t>
            </a:r>
            <a:r>
              <a:rPr lang="en-US" altLang="zh-TW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劉昱佐</a:t>
            </a:r>
            <a:endParaRPr lang="en-US" altLang="zh-TW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工</a:t>
            </a:r>
            <a:r>
              <a:rPr lang="zh-TW" altLang="en-US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號</a:t>
            </a:r>
            <a:r>
              <a:rPr lang="en-US" altLang="zh-TW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:1061220</a:t>
            </a:r>
            <a:r>
              <a:rPr lang="en-US" altLang="zh-TW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endParaRPr lang="zh-TW" altLang="en-US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148" name="投影片編號版面配置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D00600"/>
              </a:buClr>
              <a:buFont typeface="Arial" panose="020B0604020202020204" pitchFamily="34" charset="0"/>
              <a:buChar char="•"/>
              <a:defRPr sz="2800" b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D00600"/>
              </a:buClr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D00600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D00600"/>
              </a:buClr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D00600"/>
              </a:buClr>
              <a:buFont typeface="Arial" panose="020B0604020202020204" pitchFamily="34" charset="0"/>
              <a:buChar char="»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D00600"/>
              </a:buClr>
              <a:buFont typeface="Arial" panose="020B0604020202020204" pitchFamily="34" charset="0"/>
              <a:buChar char="»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D00600"/>
              </a:buClr>
              <a:buFont typeface="Arial" panose="020B0604020202020204" pitchFamily="34" charset="0"/>
              <a:buChar char="»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D00600"/>
              </a:buClr>
              <a:buFont typeface="Arial" panose="020B0604020202020204" pitchFamily="34" charset="0"/>
              <a:buChar char="»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D00600"/>
              </a:buClr>
              <a:buFont typeface="Arial" panose="020B0604020202020204" pitchFamily="34" charset="0"/>
              <a:buChar char="»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None/>
            </a:pPr>
            <a:fld id="{9F0D63F9-D39D-4571-9272-8F7345F7F423}" type="slidenum">
              <a:rPr lang="zh-TW" altLang="en-US" sz="1200" b="0">
                <a:solidFill>
                  <a:srgbClr val="0D0D0D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None/>
              </a:pPr>
              <a:t>1</a:t>
            </a:fld>
            <a:endParaRPr lang="zh-TW" altLang="en-US" sz="1200" b="0">
              <a:solidFill>
                <a:srgbClr val="0D0D0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15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600" y="1600201"/>
            <a:ext cx="4631871" cy="4525963"/>
          </a:xfrm>
        </p:spPr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取 </a:t>
            </a:r>
            <a:r>
              <a:rPr lang="en-US" altLang="zh-TW" sz="2400" b="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loadlock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wafer→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       在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arriage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轉平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邊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→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           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 move to site→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ift pin up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把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頂起來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→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縮回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carriage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位置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→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lift pin down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讓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躺回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disk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上，並被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hook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固定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5603" y="1417638"/>
            <a:ext cx="3086797" cy="41148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807" y="1417638"/>
            <a:ext cx="3086796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50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600" y="1600201"/>
            <a:ext cx="5242559" cy="4525963"/>
          </a:xfrm>
        </p:spPr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輸入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unload 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start site 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跟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end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site 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的位置後，點選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unload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disk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即開始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unload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lift pin up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把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hook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鬆開，將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頂起來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→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move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to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site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→ lift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pin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down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讓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放於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上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→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arm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帶著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縮回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cassette 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位置</a:t>
            </a:r>
            <a:endParaRPr lang="en-US" altLang="zh-TW" sz="2400" dirty="0"/>
          </a:p>
          <a:p>
            <a:pPr marL="514350" indent="-514350">
              <a:buFont typeface="+mj-lt"/>
              <a:buAutoNum type="arabicPeriod" startAt="5"/>
            </a:pPr>
            <a:endParaRPr lang="zh-TW" altLang="en-US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1761" y="1417638"/>
            <a:ext cx="5460639" cy="4551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32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910" y="4987363"/>
            <a:ext cx="5176058" cy="1393600"/>
          </a:xfrm>
          <a:prstGeom prst="rect">
            <a:avLst/>
          </a:prstGeom>
        </p:spPr>
      </p:pic>
      <p:pic>
        <p:nvPicPr>
          <p:cNvPr id="12" name="內容版面配置區 1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909" y="274638"/>
            <a:ext cx="5807825" cy="471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85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主旨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IMP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機台傳送機構介紹： </a:t>
            </a:r>
            <a:r>
              <a:rPr lang="en-US" altLang="zh-TW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GSD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IMP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機台傳送機構介紹： </a:t>
            </a:r>
            <a:r>
              <a:rPr lang="en-US" altLang="zh-TW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VIISON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0659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IMP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機台傳送機構介紹： 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GSD(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機構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3051" y="1417638"/>
            <a:ext cx="5469349" cy="4127587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417638"/>
            <a:ext cx="5503451" cy="4127588"/>
          </a:xfrm>
          <a:prstGeom prst="rect">
            <a:avLst/>
          </a:prstGeom>
        </p:spPr>
      </p:pic>
      <p:cxnSp>
        <p:nvCxnSpPr>
          <p:cNvPr id="10" name="直線單箭頭接點 9"/>
          <p:cNvCxnSpPr/>
          <p:nvPr/>
        </p:nvCxnSpPr>
        <p:spPr>
          <a:xfrm>
            <a:off x="2219498" y="2377440"/>
            <a:ext cx="0" cy="6317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/>
          <p:cNvCxnSpPr/>
          <p:nvPr/>
        </p:nvCxnSpPr>
        <p:spPr>
          <a:xfrm>
            <a:off x="8670175" y="2369127"/>
            <a:ext cx="0" cy="72320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2219498" y="2377440"/>
            <a:ext cx="645898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911418" y="2094807"/>
            <a:ext cx="129976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elevator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892815" y="4081549"/>
            <a:ext cx="5868797" cy="857905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3128500" y="5041352"/>
            <a:ext cx="67197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robot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線單箭頭接點 18"/>
          <p:cNvCxnSpPr/>
          <p:nvPr/>
        </p:nvCxnSpPr>
        <p:spPr>
          <a:xfrm>
            <a:off x="4298106" y="3318165"/>
            <a:ext cx="0" cy="631767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/>
          <p:cNvCxnSpPr/>
          <p:nvPr/>
        </p:nvCxnSpPr>
        <p:spPr>
          <a:xfrm>
            <a:off x="10014915" y="3325784"/>
            <a:ext cx="0" cy="514696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/>
          <p:cNvCxnSpPr/>
          <p:nvPr/>
        </p:nvCxnSpPr>
        <p:spPr>
          <a:xfrm>
            <a:off x="4298106" y="3318165"/>
            <a:ext cx="5716809" cy="623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10126677" y="3213800"/>
            <a:ext cx="825867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aligner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1" name="直線單箭頭接點 40"/>
          <p:cNvCxnSpPr/>
          <p:nvPr/>
        </p:nvCxnSpPr>
        <p:spPr>
          <a:xfrm>
            <a:off x="2899546" y="2712394"/>
            <a:ext cx="0" cy="6317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41"/>
          <p:cNvCxnSpPr/>
          <p:nvPr/>
        </p:nvCxnSpPr>
        <p:spPr>
          <a:xfrm>
            <a:off x="9634451" y="2731088"/>
            <a:ext cx="0" cy="452535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接點 42"/>
          <p:cNvCxnSpPr/>
          <p:nvPr/>
        </p:nvCxnSpPr>
        <p:spPr>
          <a:xfrm>
            <a:off x="2899546" y="2712394"/>
            <a:ext cx="6726592" cy="3115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/>
          <p:cNvSpPr/>
          <p:nvPr/>
        </p:nvSpPr>
        <p:spPr>
          <a:xfrm>
            <a:off x="9146064" y="2322373"/>
            <a:ext cx="1200008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oad buffer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線單箭頭接點 54"/>
          <p:cNvCxnSpPr/>
          <p:nvPr/>
        </p:nvCxnSpPr>
        <p:spPr>
          <a:xfrm>
            <a:off x="1213658" y="3634048"/>
            <a:ext cx="5271116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4968693" y="3739270"/>
            <a:ext cx="1507785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dummy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buffer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932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IMP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機台傳送機構介紹：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GSD</a:t>
            </a:r>
            <a:r>
              <a:rPr lang="en-US" altLang="zh-TW" dirty="0" smtClean="0"/>
              <a:t> (in-air)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599" y="1600201"/>
            <a:ext cx="6323215" cy="45259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由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robot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從下往上托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table cassette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的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至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aligner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轉平邊</a:t>
            </a:r>
            <a:endParaRPr lang="en-US" altLang="zh-TW" sz="2400" b="0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轉完後從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aligner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拖至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elevator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直至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17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片，若未滿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17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則從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dummy buffer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處用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檔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片補滿</a:t>
            </a:r>
            <a:endParaRPr lang="en-US" altLang="zh-TW" sz="2400" b="0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若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table cassette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有剩餘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則會拖取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至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load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buffer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Elevator tilt down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stand </a:t>
            </a:r>
            <a:r>
              <a:rPr lang="en-US" altLang="zh-TW" sz="2400" b="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horiz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 chamber close   rough Seq.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(elevator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倒下並抽真空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)</a:t>
            </a:r>
          </a:p>
          <a:p>
            <a:pPr marL="0" indent="0">
              <a:buNone/>
            </a:pPr>
            <a:endParaRPr lang="en-US" altLang="zh-TW" b="0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668" y="1417638"/>
            <a:ext cx="4683731" cy="351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66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IMP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機台傳送機構介紹：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GSD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(load)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599" y="1600201"/>
            <a:ext cx="6954983" cy="4980213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做動作後要注意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sense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有沒有變化，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hook</a:t>
            </a:r>
            <a:r>
              <a:rPr lang="zh-TW" altLang="en-US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沒有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sense</a:t>
            </a:r>
            <a:r>
              <a:rPr lang="zh-TW" altLang="en-US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所以動作時要透過景觀窗看</a:t>
            </a:r>
            <a:endParaRPr lang="en-US" altLang="zh-TW" sz="2400" b="0" dirty="0" smtClean="0">
              <a:solidFill>
                <a:srgbClr val="FF000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Chuck seq.(wafer sense on)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arm up (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更改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17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mapping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至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arm)  disk chuck  holder center  holder chuck seq. (wafer sense on)  arm release seq.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更改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17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mapping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至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holder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) 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[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arm </a:t>
            </a:r>
            <a:r>
              <a:rPr lang="zh-TW" altLang="en-US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將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wafer17 </a:t>
            </a:r>
            <a:r>
              <a:rPr lang="zh-TW" altLang="en-US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從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elevator</a:t>
            </a:r>
            <a:r>
              <a:rPr lang="zh-TW" altLang="en-US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抓至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holder]</a:t>
            </a:r>
          </a:p>
          <a:p>
            <a:pPr marL="0" indent="0">
              <a:buNone/>
            </a:pPr>
            <a:endParaRPr lang="en-US" altLang="zh-TW" sz="2400" b="0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 </a:t>
            </a:r>
            <a:r>
              <a:rPr lang="en-US" altLang="zh-TW" sz="2400" b="0" dirty="0" smtClean="0">
                <a:solidFill>
                  <a:srgbClr val="00B05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holder back pos.</a:t>
            </a:r>
            <a:r>
              <a:rPr lang="zh-TW" altLang="en-US" sz="2400" b="0" dirty="0" smtClean="0">
                <a:solidFill>
                  <a:srgbClr val="00B05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arm </a:t>
            </a:r>
            <a:r>
              <a:rPr lang="en-US" altLang="zh-TW" sz="2400" b="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cass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. release  arm down  wafer clamp unclamp  holder forward pos. 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clamp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holder release seq. (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更改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17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mapping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至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disk)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[holder </a:t>
            </a:r>
            <a:r>
              <a:rPr lang="zh-TW" altLang="en-US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將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wafer17 </a:t>
            </a:r>
            <a:r>
              <a:rPr lang="zh-TW" altLang="en-US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放</a:t>
            </a:r>
            <a:r>
              <a:rPr lang="zh-TW" altLang="en-US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至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disk]</a:t>
            </a:r>
            <a:endParaRPr lang="en-US" altLang="zh-TW" sz="2400" b="0" dirty="0">
              <a:solidFill>
                <a:srgbClr val="FF000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zh-TW" altLang="en-US" b="0" dirty="0">
              <a:solidFill>
                <a:srgbClr val="FF000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157" y="1417638"/>
            <a:ext cx="3170243" cy="422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37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IMP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機台傳送機構介紹：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GSD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load/unload)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600" y="1417638"/>
            <a:ext cx="7082367" cy="5121275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Elevator </a:t>
            </a:r>
            <a:r>
              <a:rPr lang="zh-TW" altLang="en-US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移至 </a:t>
            </a:r>
            <a:r>
              <a:rPr lang="en-US" altLang="zh-TW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slot</a:t>
            </a:r>
            <a:r>
              <a:rPr lang="zh-TW" altLang="en-US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pos.</a:t>
            </a:r>
            <a:r>
              <a:rPr lang="zh-TW" altLang="en-US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arm chuck seq.(wafer sense on)  arm up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更改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16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mapping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至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arm)  arm disk chuck 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holder center  holder chuck seq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.(wafer sense on)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arm release seq. (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更改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16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mapping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至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holder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)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[arm </a:t>
            </a:r>
            <a:r>
              <a:rPr lang="zh-TW" altLang="en-US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將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wafer16 </a:t>
            </a:r>
            <a:r>
              <a:rPr lang="zh-TW" altLang="en-US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從 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elevator</a:t>
            </a:r>
            <a:r>
              <a:rPr lang="zh-TW" altLang="en-US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抓至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holder]</a:t>
            </a:r>
          </a:p>
          <a:p>
            <a:pPr marL="0" indent="0">
              <a:buNone/>
            </a:pPr>
            <a:endParaRPr lang="en-US" altLang="zh-TW" sz="2400" b="0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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holder back pos.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arm forward 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arm chuck seq.(wafer sense on)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更改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17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mapping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至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arm)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unclamp  arm backward  arm </a:t>
            </a:r>
            <a:r>
              <a:rPr lang="en-US" altLang="zh-TW" sz="2400" b="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cass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.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c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huck  down  arm release seq. (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更改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17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mapping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至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elevator)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[arm </a:t>
            </a:r>
            <a:r>
              <a:rPr lang="zh-TW" altLang="en-US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將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wafer17</a:t>
            </a:r>
            <a:r>
              <a:rPr lang="zh-TW" altLang="en-US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傳回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elevator]</a:t>
            </a:r>
            <a:endParaRPr lang="en-US" altLang="zh-TW" sz="2400" b="0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 holder forward 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clamp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 holder release seq. (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更改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16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mapping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至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disk)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[holder </a:t>
            </a:r>
            <a:r>
              <a:rPr lang="zh-TW" altLang="en-US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將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wafer16 </a:t>
            </a:r>
            <a:r>
              <a:rPr lang="zh-TW" altLang="en-US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放至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disk]</a:t>
            </a:r>
            <a:endParaRPr lang="zh-TW" altLang="en-US" sz="24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967" y="1417638"/>
            <a:ext cx="3923809" cy="335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796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IMP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機台傳送機構介紹：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GSD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(unload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600" y="1600201"/>
            <a:ext cx="7082367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Elevator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移回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slot pos. 17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arm up  arm disk release  </a:t>
            </a:r>
            <a:r>
              <a:rPr lang="en-US" altLang="zh-TW" sz="2400" b="0" dirty="0" smtClean="0">
                <a:solidFill>
                  <a:srgbClr val="00B05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arm forward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arm chuck seq.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unclamp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更改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16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mapping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至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arm )  arm backward  clamp arm </a:t>
            </a:r>
            <a:r>
              <a:rPr lang="en-US" altLang="zh-TW" sz="2400" b="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cass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.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c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huck  down  release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[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arm </a:t>
            </a:r>
            <a:r>
              <a:rPr lang="zh-TW" altLang="en-US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將 </a:t>
            </a:r>
            <a:r>
              <a:rPr lang="en-US" altLang="zh-TW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wafer16</a:t>
            </a:r>
            <a:r>
              <a:rPr lang="zh-TW" altLang="en-US" sz="2400" b="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zh-TW" altLang="en-US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傳回 </a:t>
            </a:r>
            <a:r>
              <a:rPr lang="en-US" altLang="zh-TW" sz="2400" b="0" dirty="0">
                <a:solidFill>
                  <a:srgbClr val="FF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elevator]</a:t>
            </a:r>
            <a:endParaRPr lang="en-US" altLang="zh-TW" sz="2400" b="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zh-TW" altLang="en-US" sz="24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213" y="1417638"/>
            <a:ext cx="3443187" cy="458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797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IMP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機台傳送機構介紹： </a:t>
            </a:r>
            <a:r>
              <a:rPr lang="en-US" altLang="zh-TW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VIISON(</a:t>
            </a:r>
            <a:r>
              <a:rPr lang="zh-TW" altLang="en-US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機構</a:t>
            </a:r>
            <a:r>
              <a:rPr lang="en-US" altLang="zh-TW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600" y="1600201"/>
            <a:ext cx="4950279" cy="4525963"/>
          </a:xfrm>
        </p:spPr>
        <p:txBody>
          <a:bodyPr/>
          <a:lstStyle/>
          <a:p>
            <a:pPr marL="0" indent="0">
              <a:buNone/>
            </a:pPr>
            <a:endParaRPr lang="en-US" altLang="zh-TW" b="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  <p:grpSp>
        <p:nvGrpSpPr>
          <p:cNvPr id="26" name="群組 25"/>
          <p:cNvGrpSpPr/>
          <p:nvPr/>
        </p:nvGrpSpPr>
        <p:grpSpPr>
          <a:xfrm>
            <a:off x="6755943" y="1327831"/>
            <a:ext cx="5347726" cy="3978955"/>
            <a:chOff x="5977536" y="1417638"/>
            <a:chExt cx="5604864" cy="4166733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7536" y="1417638"/>
              <a:ext cx="5333335" cy="4166733"/>
            </a:xfrm>
            <a:prstGeom prst="rect">
              <a:avLst/>
            </a:prstGeom>
          </p:spPr>
        </p:pic>
        <p:cxnSp>
          <p:nvCxnSpPr>
            <p:cNvPr id="7" name="直線單箭頭接點 6"/>
            <p:cNvCxnSpPr/>
            <p:nvPr/>
          </p:nvCxnSpPr>
          <p:spPr>
            <a:xfrm>
              <a:off x="8594320" y="2653097"/>
              <a:ext cx="94067" cy="957448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字方塊 8"/>
            <p:cNvSpPr txBox="1"/>
            <p:nvPr/>
          </p:nvSpPr>
          <p:spPr>
            <a:xfrm>
              <a:off x="6717763" y="2187915"/>
              <a:ext cx="575002" cy="386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/>
                <a:t>disk</a:t>
              </a:r>
              <a:endParaRPr lang="zh-TW" altLang="en-US" dirty="0"/>
            </a:p>
          </p:txBody>
        </p:sp>
        <p:cxnSp>
          <p:nvCxnSpPr>
            <p:cNvPr id="10" name="直線單箭頭接點 9"/>
            <p:cNvCxnSpPr/>
            <p:nvPr/>
          </p:nvCxnSpPr>
          <p:spPr>
            <a:xfrm>
              <a:off x="9429524" y="3098231"/>
              <a:ext cx="94067" cy="95744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/>
            <p:cNvSpPr/>
            <p:nvPr/>
          </p:nvSpPr>
          <p:spPr>
            <a:xfrm>
              <a:off x="9083659" y="2786630"/>
              <a:ext cx="586323" cy="3116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dirty="0" smtClean="0"/>
                <a:t>arm</a:t>
              </a:r>
              <a:endParaRPr lang="zh-TW" altLang="en-US" dirty="0"/>
            </a:p>
          </p:txBody>
        </p:sp>
        <p:cxnSp>
          <p:nvCxnSpPr>
            <p:cNvPr id="12" name="直線單箭頭接點 11"/>
            <p:cNvCxnSpPr/>
            <p:nvPr/>
          </p:nvCxnSpPr>
          <p:spPr>
            <a:xfrm flipH="1" flipV="1">
              <a:off x="9954972" y="4055679"/>
              <a:ext cx="84564" cy="83605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單箭頭接點 14"/>
            <p:cNvCxnSpPr/>
            <p:nvPr/>
          </p:nvCxnSpPr>
          <p:spPr>
            <a:xfrm flipH="1">
              <a:off x="10559789" y="2604880"/>
              <a:ext cx="198079" cy="972075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字方塊 16"/>
            <p:cNvSpPr txBox="1"/>
            <p:nvPr/>
          </p:nvSpPr>
          <p:spPr>
            <a:xfrm>
              <a:off x="10231250" y="2341496"/>
              <a:ext cx="1351150" cy="311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 smtClean="0"/>
                <a:t>loadlock</a:t>
              </a:r>
              <a:endParaRPr lang="zh-TW" altLang="en-US" dirty="0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6602555" y="5044029"/>
              <a:ext cx="1131722" cy="386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/>
                <a:t>carriage</a:t>
              </a:r>
              <a:endParaRPr lang="zh-TW" altLang="en-US" dirty="0"/>
            </a:p>
          </p:txBody>
        </p:sp>
      </p:grpSp>
      <p:pic>
        <p:nvPicPr>
          <p:cNvPr id="14" name="圖片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8564" y="1327831"/>
            <a:ext cx="3560426" cy="3978955"/>
          </a:xfrm>
          <a:prstGeom prst="rect">
            <a:avLst/>
          </a:prstGeom>
        </p:spPr>
      </p:pic>
      <p:cxnSp>
        <p:nvCxnSpPr>
          <p:cNvPr id="21" name="直線單箭頭接點 20"/>
          <p:cNvCxnSpPr/>
          <p:nvPr/>
        </p:nvCxnSpPr>
        <p:spPr>
          <a:xfrm>
            <a:off x="5223033" y="2411314"/>
            <a:ext cx="92506" cy="9143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4423634" y="2087465"/>
            <a:ext cx="600256" cy="13023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TW" altLang="en-US" dirty="0"/>
          </a:p>
        </p:txBody>
      </p:sp>
      <p:cxnSp>
        <p:nvCxnSpPr>
          <p:cNvPr id="23" name="直線單箭頭接點 22"/>
          <p:cNvCxnSpPr/>
          <p:nvPr/>
        </p:nvCxnSpPr>
        <p:spPr>
          <a:xfrm flipV="1">
            <a:off x="5971470" y="4045328"/>
            <a:ext cx="19963" cy="7746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圖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97" y="2385023"/>
            <a:ext cx="3221009" cy="2921763"/>
          </a:xfrm>
          <a:prstGeom prst="rect">
            <a:avLst/>
          </a:prstGeom>
        </p:spPr>
      </p:pic>
      <p:cxnSp>
        <p:nvCxnSpPr>
          <p:cNvPr id="29" name="直線單箭頭接點 28"/>
          <p:cNvCxnSpPr/>
          <p:nvPr/>
        </p:nvCxnSpPr>
        <p:spPr>
          <a:xfrm flipH="1">
            <a:off x="533019" y="2087465"/>
            <a:ext cx="343235" cy="115788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/>
          <p:cNvSpPr txBox="1"/>
          <p:nvPr/>
        </p:nvSpPr>
        <p:spPr>
          <a:xfrm>
            <a:off x="611921" y="1734747"/>
            <a:ext cx="1063541" cy="372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lift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8" name="直線接點 37"/>
          <p:cNvCxnSpPr/>
          <p:nvPr/>
        </p:nvCxnSpPr>
        <p:spPr>
          <a:xfrm flipV="1">
            <a:off x="5979411" y="4639403"/>
            <a:ext cx="4611835" cy="18060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/>
          <p:cNvCxnSpPr/>
          <p:nvPr/>
        </p:nvCxnSpPr>
        <p:spPr>
          <a:xfrm>
            <a:off x="5209432" y="2430569"/>
            <a:ext cx="4840130" cy="53419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/>
          <p:cNvCxnSpPr/>
          <p:nvPr/>
        </p:nvCxnSpPr>
        <p:spPr>
          <a:xfrm flipH="1">
            <a:off x="5149807" y="2222709"/>
            <a:ext cx="7238" cy="905064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接點 47"/>
          <p:cNvCxnSpPr/>
          <p:nvPr/>
        </p:nvCxnSpPr>
        <p:spPr>
          <a:xfrm>
            <a:off x="5142441" y="2210054"/>
            <a:ext cx="4149012" cy="329231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494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IMP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機台傳送機構介紹：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VIISON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601" y="1600201"/>
            <a:ext cx="4489206" cy="4525963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放置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cassette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至</a:t>
            </a:r>
            <a:r>
              <a:rPr lang="en-US" altLang="zh-TW" sz="2400" b="0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loadlock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, 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螢幕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點選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wafer control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altLang="zh-TW" sz="2400" b="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loadlock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 control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ready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cassette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關閉 </a:t>
            </a:r>
            <a:r>
              <a:rPr lang="en-US" altLang="zh-TW" sz="2400" b="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loadlock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並抽真空，再打開 </a:t>
            </a:r>
            <a:r>
              <a:rPr lang="en-US" altLang="zh-TW" sz="2400" b="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loadlock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連接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chamber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的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valve)</a:t>
            </a:r>
            <a:endParaRPr lang="en-US" altLang="zh-TW" sz="2400" b="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點選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ready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好的 </a:t>
            </a:r>
            <a:r>
              <a:rPr lang="en-US" altLang="zh-TW" sz="2400" b="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loadlock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用上下按鈕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選取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start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與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end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slot</a:t>
            </a:r>
            <a:endParaRPr lang="en-US" altLang="zh-TW" sz="2400" b="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選擇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start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site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，確認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OK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後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點選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下方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 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load disc </a:t>
            </a:r>
            <a:r>
              <a:rPr lang="zh-TW" altLang="en-US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en-US" altLang="zh-TW" sz="2400" b="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sz="2400" b="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即開始傳送</a:t>
            </a:r>
            <a:endParaRPr lang="en-US" altLang="zh-TW" sz="2400" b="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82C1670-E222-4008-A677-BF2355169CBE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806" y="1417638"/>
            <a:ext cx="3610280" cy="296119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09087" y="1417637"/>
            <a:ext cx="2873314" cy="296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85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Form" ma:contentTypeID="0x010101007D10E3BF7F339F4197AC12702D94D274" ma:contentTypeVersion="5" ma:contentTypeDescription="Fill out this form." ma:contentTypeScope="" ma:versionID="efb71d147a206fcea9d2007784773a9d">
  <xsd:schema xmlns:xsd="http://www.w3.org/2001/XMLSchema" xmlns:xs="http://www.w3.org/2001/XMLSchema" xmlns:p="http://schemas.microsoft.com/office/2006/metadata/properties" xmlns:ns1="http://schemas.microsoft.com/sharepoint/v3" xmlns:ns2="6722b385-d310-4112-8019-bcb8a64a48c2" targetNamespace="http://schemas.microsoft.com/office/2006/metadata/properties" ma:root="true" ma:fieldsID="395d85e569fc21b4b1da6fc75170d72d" ns1:_="" ns2:_="">
    <xsd:import namespace="http://schemas.microsoft.com/sharepoint/v3"/>
    <xsd:import namespace="6722b385-d310-4112-8019-bcb8a64a48c2"/>
    <xsd:element name="properties">
      <xsd:complexType>
        <xsd:sequence>
          <xsd:element name="documentManagement">
            <xsd:complexType>
              <xsd:all>
                <xsd:element ref="ns1:ShowCombineView" minOccurs="0"/>
                <xsd:element ref="ns1:ShowRepairView" minOccurs="0"/>
                <xsd:element ref="ns1:TemplateUrl" minOccurs="0"/>
                <xsd:element ref="ns1:xd_Prog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ShowCombineView" ma:index="8" nillable="true" ma:displayName="Show Combine View" ma:hidden="true" ma:internalName="ShowCombineView">
      <xsd:simpleType>
        <xsd:restriction base="dms:Text"/>
      </xsd:simpleType>
    </xsd:element>
    <xsd:element name="ShowRepairView" ma:index="10" nillable="true" ma:displayName="Show Repair View" ma:hidden="true" ma:internalName="ShowRepairView">
      <xsd:simpleType>
        <xsd:restriction base="dms:Text"/>
      </xsd:simpleType>
    </xsd:element>
    <xsd:element name="TemplateUrl" ma:index="11" nillable="true" ma:displayName="Template Link" ma:hidden="true" ma:internalName="TemplateUrl">
      <xsd:simpleType>
        <xsd:restriction base="dms:Text"/>
      </xsd:simpleType>
    </xsd:element>
    <xsd:element name="xd_ProgID" ma:index="12" nillable="true" ma:displayName="HTML File Link" ma:hidden="true" ma:internalName="xd_ProgID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22b385-d310-4112-8019-bcb8a64a48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ShowRepairView xmlns="http://schemas.microsoft.com/sharepoint/v3" xsi:nil="true"/>
    <ShowCombineView xmlns="http://schemas.microsoft.com/sharepoint/v3" xsi:nil="true"/>
    <xd_ProgID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C7A24BF7-B88C-4E0F-9BC1-7DD2EC411DBA}"/>
</file>

<file path=customXml/itemProps2.xml><?xml version="1.0" encoding="utf-8"?>
<ds:datastoreItem xmlns:ds="http://schemas.openxmlformats.org/officeDocument/2006/customXml" ds:itemID="{E7997D94-5C53-4801-B6C2-6856C1F32AA3}"/>
</file>

<file path=customXml/itemProps3.xml><?xml version="1.0" encoding="utf-8"?>
<ds:datastoreItem xmlns:ds="http://schemas.openxmlformats.org/officeDocument/2006/customXml" ds:itemID="{E60D5F73-C237-4FC2-8A16-3CA2A1052B98}"/>
</file>

<file path=docProps/app.xml><?xml version="1.0" encoding="utf-8"?>
<Properties xmlns="http://schemas.openxmlformats.org/officeDocument/2006/extended-properties" xmlns:vt="http://schemas.openxmlformats.org/officeDocument/2006/docPropsVTypes">
  <TotalTime>3685</TotalTime>
  <Words>680</Words>
  <Application>Microsoft Office PowerPoint</Application>
  <PresentationFormat>寬螢幕</PresentationFormat>
  <Paragraphs>54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微軟正黑體</vt:lpstr>
      <vt:lpstr>新細明體</vt:lpstr>
      <vt:lpstr>Arial</vt:lpstr>
      <vt:lpstr>Calibri</vt:lpstr>
      <vt:lpstr>Times New Roman</vt:lpstr>
      <vt:lpstr>Wingdings</vt:lpstr>
      <vt:lpstr>Office Theme</vt:lpstr>
      <vt:lpstr>第六次新人週報</vt:lpstr>
      <vt:lpstr>主旨</vt:lpstr>
      <vt:lpstr>IMP 機台傳送機構介紹： GSD(機構)</vt:lpstr>
      <vt:lpstr>IMP 機台傳送機構介紹： GSD (in-air)</vt:lpstr>
      <vt:lpstr>IMP 機台傳送機構介紹： GSD (load)</vt:lpstr>
      <vt:lpstr>IMP 機台傳送機構介紹： GSD (load/unload)</vt:lpstr>
      <vt:lpstr>IMP 機台傳送機構介紹： GSD (unload)</vt:lpstr>
      <vt:lpstr>IMP 機台傳送機構介紹： VIISON(機構)</vt:lpstr>
      <vt:lpstr>IMP 機台傳送機構介紹： VIISON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S220 YZLiu0</dc:creator>
  <cp:lastModifiedBy>S220 THChiu</cp:lastModifiedBy>
  <cp:revision>114</cp:revision>
  <dcterms:created xsi:type="dcterms:W3CDTF">2022-06-30T05:22:31Z</dcterms:created>
  <dcterms:modified xsi:type="dcterms:W3CDTF">2022-09-27T09:58:09Z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0x01010100F52F8DF54FB9B24AA0E9BBDB30E5281B</vt:lpwstr>
  </property>
</Properties>
</file>

<file path=docProps/thumbnail.jpeg>
</file>